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5"/>
  </p:notesMasterIdLst>
  <p:handoutMasterIdLst>
    <p:handoutMasterId r:id="rId36"/>
  </p:handoutMasterIdLst>
  <p:sldIdLst>
    <p:sldId id="257" r:id="rId2"/>
    <p:sldId id="392" r:id="rId3"/>
    <p:sldId id="529" r:id="rId4"/>
    <p:sldId id="530" r:id="rId5"/>
    <p:sldId id="531" r:id="rId6"/>
    <p:sldId id="532" r:id="rId7"/>
    <p:sldId id="533" r:id="rId8"/>
    <p:sldId id="552" r:id="rId9"/>
    <p:sldId id="535" r:id="rId10"/>
    <p:sldId id="536" r:id="rId11"/>
    <p:sldId id="537" r:id="rId12"/>
    <p:sldId id="538" r:id="rId13"/>
    <p:sldId id="534" r:id="rId14"/>
    <p:sldId id="553" r:id="rId15"/>
    <p:sldId id="539" r:id="rId16"/>
    <p:sldId id="541" r:id="rId17"/>
    <p:sldId id="540" r:id="rId18"/>
    <p:sldId id="542" r:id="rId19"/>
    <p:sldId id="543" r:id="rId20"/>
    <p:sldId id="549" r:id="rId21"/>
    <p:sldId id="546" r:id="rId22"/>
    <p:sldId id="548" r:id="rId23"/>
    <p:sldId id="547" r:id="rId24"/>
    <p:sldId id="554" r:id="rId25"/>
    <p:sldId id="550" r:id="rId26"/>
    <p:sldId id="557" r:id="rId27"/>
    <p:sldId id="558" r:id="rId28"/>
    <p:sldId id="551" r:id="rId29"/>
    <p:sldId id="555" r:id="rId30"/>
    <p:sldId id="545" r:id="rId31"/>
    <p:sldId id="556" r:id="rId32"/>
    <p:sldId id="544" r:id="rId33"/>
    <p:sldId id="45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CC"/>
    <a:srgbClr val="7D613F"/>
    <a:srgbClr val="FFFFA9"/>
    <a:srgbClr val="F5F5F5"/>
    <a:srgbClr val="00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1" autoAdjust="0"/>
    <p:restoredTop sz="91329" autoAdjust="0"/>
  </p:normalViewPr>
  <p:slideViewPr>
    <p:cSldViewPr>
      <p:cViewPr>
        <p:scale>
          <a:sx n="75" d="100"/>
          <a:sy n="75" d="100"/>
        </p:scale>
        <p:origin x="-163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D5E6B4E-858E-4C5F-B503-A4BAAB70A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1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E46C7B-0BF2-48C8-BBB7-35A69A00C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6718D-D85F-453D-BE5B-DA1DB0C052C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3382C-4B18-41EC-B255-941924FF8F9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46C7B-0BF2-48C8-BBB7-35A69A00CA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0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46C7B-0BF2-48C8-BBB7-35A69A00CAE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0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" name="Line 12"/>
          <p:cNvSpPr>
            <a:spLocks noChangeShapeType="1"/>
          </p:cNvSpPr>
          <p:nvPr userDrawn="1"/>
        </p:nvSpPr>
        <p:spPr bwMode="auto">
          <a:xfrm>
            <a:off x="755650" y="5265738"/>
            <a:ext cx="615632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2411413" y="3465513"/>
            <a:ext cx="4191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defRPr/>
            </a:pPr>
            <a:r>
              <a:rPr lang="en-US" sz="2400" b="1">
                <a:solidFill>
                  <a:srgbClr val="333399"/>
                </a:solidFill>
                <a:latin typeface="Times New Roman" pitchFamily="18" charset="0"/>
              </a:rPr>
              <a:t>Ivan </a:t>
            </a:r>
            <a:r>
              <a:rPr lang="en-US" sz="2400" b="1" err="1">
                <a:solidFill>
                  <a:srgbClr val="333399"/>
                </a:solidFill>
                <a:latin typeface="Times New Roman" pitchFamily="18" charset="0"/>
              </a:rPr>
              <a:t>Lukovi</a:t>
            </a:r>
            <a:r>
              <a:rPr lang="sr-Latn-CS" sz="2400" b="1">
                <a:solidFill>
                  <a:srgbClr val="333399"/>
                </a:solidFill>
                <a:latin typeface="Times New Roman" pitchFamily="18" charset="0"/>
              </a:rPr>
              <a:t>ć</a:t>
            </a:r>
            <a:r>
              <a:rPr lang="en-US" sz="2400" b="1">
                <a:solidFill>
                  <a:srgbClr val="333399"/>
                </a:solidFill>
                <a:latin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2400" b="1">
                <a:solidFill>
                  <a:srgbClr val="333399"/>
                </a:solidFill>
                <a:latin typeface="Times New Roman" pitchFamily="18" charset="0"/>
              </a:rPr>
              <a:t>University of Novi Sad,</a:t>
            </a:r>
          </a:p>
          <a:p>
            <a:pPr>
              <a:defRPr/>
            </a:pPr>
            <a:r>
              <a:rPr lang="en-US" sz="2400" b="1">
                <a:solidFill>
                  <a:srgbClr val="333399"/>
                </a:solidFill>
                <a:latin typeface="Times New Roman" pitchFamily="18" charset="0"/>
              </a:rPr>
              <a:t>Faculty of Technical Sciences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3316288"/>
            <a:ext cx="18288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1150938" y="5445125"/>
            <a:ext cx="64008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GB" sz="3200" i="1" smtClean="0">
                <a:solidFill>
                  <a:srgbClr val="000066"/>
                </a:solidFill>
              </a:rPr>
              <a:t>13th </a:t>
            </a:r>
            <a:r>
              <a:rPr lang="en-GB" sz="3200" i="1">
                <a:solidFill>
                  <a:srgbClr val="000066"/>
                </a:solidFill>
              </a:rPr>
              <a:t>Workshop DAAD</a:t>
            </a:r>
            <a:endParaRPr lang="en-US" sz="3200" i="1">
              <a:solidFill>
                <a:srgbClr val="0000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FCAD3-047D-4E3F-8F39-4217D170219A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572FF-3913-4A70-840A-4A56DA30971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61B-47EC-4579-BC9E-190064FB1EB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EE38-D85E-4762-892C-0DFC6D3D74DC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BF157-131B-47B3-838B-C8FBF22C85D6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74A8-1DCC-4DBB-BFBB-FF28E36BA36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2C29-4B9B-48EA-B5E0-354BFCD32C5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FC6B-21DE-4D7B-A847-3FDE9A30D5E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0B04-B833-4340-A39D-B4F994AA1C59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 32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553200"/>
            <a:ext cx="2590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414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14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83292DAE-9D06-4A48-A8BA-2C8C416738A6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414728" name="Line 8"/>
          <p:cNvSpPr>
            <a:spLocks noChangeShapeType="1"/>
          </p:cNvSpPr>
          <p:nvPr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33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350" y="49213"/>
            <a:ext cx="68421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trips dir="ru"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6375" y="574675"/>
            <a:ext cx="8937625" cy="2278063"/>
          </a:xfrm>
          <a:noFill/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and future of Computer Science &amp; Software Engineering in Academy: Should we be more interdisciplinary profiled?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Example of 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Faculty of Technical Sciences (FTS)</a:t>
            </a:r>
          </a:p>
          <a:p>
            <a:pPr lvl="1"/>
            <a:r>
              <a:rPr lang="sr-Latn-RS" dirty="0" smtClean="0"/>
              <a:t>a lot of </a:t>
            </a:r>
            <a:r>
              <a:rPr lang="en-US" dirty="0" smtClean="0"/>
              <a:t>study </a:t>
            </a:r>
            <a:r>
              <a:rPr lang="en-US" dirty="0"/>
              <a:t>programs </a:t>
            </a:r>
            <a:r>
              <a:rPr lang="en-US" b="1" dirty="0"/>
              <a:t>encompassing </a:t>
            </a:r>
            <a:r>
              <a:rPr lang="en-US" b="1" dirty="0" smtClean="0"/>
              <a:t>CS&amp;I </a:t>
            </a:r>
            <a:r>
              <a:rPr lang="sr-Latn-RS" dirty="0" smtClean="0"/>
              <a:t>or </a:t>
            </a:r>
            <a:r>
              <a:rPr lang="sr-Latn-RS" b="1" dirty="0" smtClean="0"/>
              <a:t>SE </a:t>
            </a:r>
            <a:r>
              <a:rPr lang="en-US" dirty="0" smtClean="0"/>
              <a:t>disciplines</a:t>
            </a:r>
            <a:r>
              <a:rPr lang="sr-Latn-RS" dirty="0" smtClean="0"/>
              <a:t>, </a:t>
            </a:r>
            <a:r>
              <a:rPr lang="en-US" dirty="0"/>
              <a:t>in more or less </a:t>
            </a:r>
            <a:r>
              <a:rPr lang="en-US" dirty="0" smtClean="0"/>
              <a:t>extent, all 4 + 1</a:t>
            </a:r>
            <a:endParaRPr lang="en-US" dirty="0"/>
          </a:p>
          <a:p>
            <a:pPr lvl="2"/>
            <a:r>
              <a:rPr lang="en-US" dirty="0" smtClean="0"/>
              <a:t>wishing </a:t>
            </a:r>
            <a:r>
              <a:rPr lang="en-US" dirty="0"/>
              <a:t>to </a:t>
            </a:r>
            <a:r>
              <a:rPr lang="sr-Latn-RS" dirty="0" smtClean="0"/>
              <a:t>be more or less </a:t>
            </a:r>
            <a:r>
              <a:rPr lang="en-US" dirty="0" smtClean="0"/>
              <a:t>applied</a:t>
            </a:r>
            <a:endParaRPr lang="sr-Latn-RS" dirty="0" smtClean="0"/>
          </a:p>
          <a:p>
            <a:pPr lvl="2"/>
            <a:r>
              <a:rPr lang="sr-Latn-RS" dirty="0" smtClean="0"/>
              <a:t>even more than before 2012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typically non-uniform</a:t>
            </a:r>
            <a:r>
              <a:rPr lang="en-US" dirty="0" smtClean="0"/>
              <a:t>: without a common framework shared by various programs</a:t>
            </a:r>
            <a:endParaRPr lang="sr-Latn-R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9" name="Picture 3" descr="C:\Users\computer\AppData\Local\Microsoft\Windows\Temporary Internet Files\Content.IE5\3I98WL0W\MC900048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658124"/>
            <a:ext cx="2844316" cy="279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10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4701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Example of 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Faculty of Technical Sciences (FTS)</a:t>
            </a:r>
          </a:p>
          <a:p>
            <a:pPr lvl="1"/>
            <a:r>
              <a:rPr lang="en-US" dirty="0" smtClean="0"/>
              <a:t>M</a:t>
            </a:r>
            <a:r>
              <a:rPr lang="sr-Latn-RS" dirty="0" smtClean="0"/>
              <a:t>ain stud</a:t>
            </a:r>
            <a:r>
              <a:rPr lang="en-US" dirty="0"/>
              <a:t>y programs </a:t>
            </a:r>
            <a:r>
              <a:rPr lang="en-US" dirty="0" smtClean="0"/>
              <a:t>covering </a:t>
            </a:r>
            <a:r>
              <a:rPr lang="en-US" b="1" dirty="0" smtClean="0"/>
              <a:t>CS&amp;I</a:t>
            </a:r>
            <a:r>
              <a:rPr lang="en-US" dirty="0" smtClean="0"/>
              <a:t>,</a:t>
            </a:r>
            <a:r>
              <a:rPr lang="en-US" b="1" dirty="0" smtClean="0"/>
              <a:t> CE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sr-Latn-RS" dirty="0"/>
              <a:t>or </a:t>
            </a:r>
            <a:r>
              <a:rPr lang="sr-Latn-RS" b="1" dirty="0" smtClean="0"/>
              <a:t>SE</a:t>
            </a:r>
            <a:r>
              <a:rPr lang="en-US" b="1" dirty="0" smtClean="0"/>
              <a:t> </a:t>
            </a:r>
            <a:r>
              <a:rPr lang="en-US" dirty="0" smtClean="0"/>
              <a:t>in more or less extent</a:t>
            </a:r>
            <a:endParaRPr lang="sr-Latn-RS" dirty="0" smtClean="0"/>
          </a:p>
          <a:p>
            <a:pPr lvl="2"/>
            <a:r>
              <a:rPr lang="sr-Latn-RS" b="1" dirty="0" smtClean="0">
                <a:solidFill>
                  <a:srgbClr val="800000"/>
                </a:solidFill>
              </a:rPr>
              <a:t>Computing and Control</a:t>
            </a:r>
            <a:endParaRPr lang="en-US" b="1" dirty="0" smtClean="0">
              <a:solidFill>
                <a:srgbClr val="800000"/>
              </a:solidFill>
            </a:endParaRP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Software Engineering and Information Technologies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Power Systems' </a:t>
            </a:r>
            <a:r>
              <a:rPr lang="en-US" b="1" dirty="0">
                <a:solidFill>
                  <a:srgbClr val="800000"/>
                </a:solidFill>
              </a:rPr>
              <a:t>Software </a:t>
            </a:r>
            <a:r>
              <a:rPr lang="en-US" b="1" dirty="0" smtClean="0">
                <a:solidFill>
                  <a:srgbClr val="800000"/>
                </a:solidFill>
              </a:rPr>
              <a:t>Engineering</a:t>
            </a:r>
          </a:p>
          <a:p>
            <a:pPr lvl="2"/>
            <a:r>
              <a:rPr lang="en-US" dirty="0" smtClean="0"/>
              <a:t>Industrial Engineering, Module: Information Systems</a:t>
            </a:r>
          </a:p>
          <a:p>
            <a:pPr lvl="2"/>
            <a:r>
              <a:rPr lang="en-US" dirty="0" smtClean="0"/>
              <a:t>Management in Engineering, Module: </a:t>
            </a:r>
            <a:r>
              <a:rPr lang="en-US" dirty="0"/>
              <a:t>Information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Geodesy and Geomatics</a:t>
            </a:r>
          </a:p>
          <a:p>
            <a:pPr lvl="2"/>
            <a:r>
              <a:rPr lang="en-US" dirty="0"/>
              <a:t>Animation in Engineering</a:t>
            </a:r>
          </a:p>
          <a:p>
            <a:pPr lvl="2"/>
            <a:r>
              <a:rPr lang="en-US" dirty="0" smtClean="0"/>
              <a:t>Graphical Engineering and Design</a:t>
            </a:r>
          </a:p>
          <a:p>
            <a:pPr lvl="2"/>
            <a:r>
              <a:rPr lang="en-US" dirty="0" smtClean="0"/>
              <a:t>Mechatronics</a:t>
            </a:r>
          </a:p>
          <a:p>
            <a:pPr lvl="2"/>
            <a:r>
              <a:rPr lang="en-US" dirty="0" smtClean="0"/>
              <a:t>Power Systems, Electronics and Telecommunications</a:t>
            </a:r>
          </a:p>
          <a:p>
            <a:pPr lvl="2"/>
            <a:r>
              <a:rPr lang="en-US" dirty="0" smtClean="0"/>
              <a:t>Measurement and Regulation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11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7745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Example of 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Faculty of Technical Sciences (FTS)</a:t>
            </a:r>
          </a:p>
          <a:p>
            <a:pPr lvl="1"/>
            <a:r>
              <a:rPr lang="en-US" dirty="0" smtClean="0"/>
              <a:t>Some reasons for such explosion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Financing system </a:t>
            </a:r>
            <a:r>
              <a:rPr lang="en-US" dirty="0" smtClean="0"/>
              <a:t>of high education in Serbia: </a:t>
            </a:r>
          </a:p>
          <a:p>
            <a:pPr lvl="3"/>
            <a:r>
              <a:rPr lang="en-US" dirty="0" smtClean="0"/>
              <a:t>More students + More classes = More money</a:t>
            </a:r>
          </a:p>
          <a:p>
            <a:pPr lvl="2"/>
            <a:r>
              <a:rPr lang="en-US" dirty="0" smtClean="0"/>
              <a:t>A trend of </a:t>
            </a:r>
            <a:r>
              <a:rPr lang="en-US" b="1" dirty="0" smtClean="0">
                <a:solidFill>
                  <a:srgbClr val="800000"/>
                </a:solidFill>
              </a:rPr>
              <a:t>creation of "self-contained" disciplines </a:t>
            </a:r>
            <a:r>
              <a:rPr lang="en-US" dirty="0" smtClean="0"/>
              <a:t>in an already established organization structure</a:t>
            </a:r>
          </a:p>
          <a:p>
            <a:pPr lvl="3"/>
            <a:r>
              <a:rPr lang="en-US" dirty="0"/>
              <a:t>"</a:t>
            </a:r>
            <a:r>
              <a:rPr lang="en-US" dirty="0" smtClean="0"/>
              <a:t>Let me </a:t>
            </a:r>
            <a:r>
              <a:rPr lang="en-US" b="1" dirty="0" smtClean="0">
                <a:solidFill>
                  <a:srgbClr val="800000"/>
                </a:solidFill>
              </a:rPr>
              <a:t>completely control </a:t>
            </a:r>
            <a:r>
              <a:rPr lang="en-US" dirty="0" smtClean="0"/>
              <a:t>my customized study program by myself, since it guarantees that I will survive."</a:t>
            </a:r>
          </a:p>
          <a:p>
            <a:pPr lvl="3"/>
            <a:r>
              <a:rPr lang="en-US" dirty="0" smtClean="0"/>
              <a:t>"Let me even cover almost </a:t>
            </a:r>
            <a:r>
              <a:rPr lang="en-US" b="1" dirty="0" smtClean="0">
                <a:solidFill>
                  <a:srgbClr val="800000"/>
                </a:solidFill>
              </a:rPr>
              <a:t>the whole </a:t>
            </a:r>
            <a:r>
              <a:rPr lang="en-US" dirty="0"/>
              <a:t>study program by </a:t>
            </a:r>
            <a:r>
              <a:rPr lang="en-US" dirty="0" smtClean="0"/>
              <a:t>myself, since I teach the best, and I can do it better than all the others."</a:t>
            </a:r>
          </a:p>
          <a:p>
            <a:pPr lvl="2"/>
            <a:r>
              <a:rPr lang="en-US" dirty="0" smtClean="0"/>
              <a:t>A way to </a:t>
            </a:r>
            <a:r>
              <a:rPr lang="en-US" b="1" dirty="0" smtClean="0">
                <a:solidFill>
                  <a:srgbClr val="800000"/>
                </a:solidFill>
              </a:rPr>
              <a:t>raise popularity on the high education market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some traditional disciplines have become unpopular (classical Mechanical Engineering is a typical example) – it is not easy to survive without having enough good students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12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6864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Example of 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Faculty of Science</a:t>
            </a:r>
          </a:p>
          <a:p>
            <a:pPr lvl="1"/>
            <a:r>
              <a:rPr lang="en-US" dirty="0" smtClean="0"/>
              <a:t>More coherent in term of SC&amp;I study programs</a:t>
            </a:r>
          </a:p>
          <a:p>
            <a:pPr lvl="2"/>
            <a:r>
              <a:rPr lang="en-US" dirty="0" smtClean="0"/>
              <a:t>Informatics (B.Sc.), with M.Sc. in Informatics and M.Sc. in IT</a:t>
            </a:r>
          </a:p>
          <a:p>
            <a:pPr lvl="2"/>
            <a:r>
              <a:rPr lang="en-US" dirty="0" smtClean="0"/>
              <a:t>Applied Mathematics (B.Sc., M.Sc.)</a:t>
            </a:r>
          </a:p>
          <a:p>
            <a:pPr lvl="3"/>
            <a:r>
              <a:rPr lang="en-US" dirty="0" smtClean="0"/>
              <a:t>with elective courses in Business Mathematics</a:t>
            </a:r>
          </a:p>
          <a:p>
            <a:r>
              <a:rPr lang="en-US" b="1" smtClean="0"/>
              <a:t>Faculty </a:t>
            </a:r>
            <a:r>
              <a:rPr lang="en-US" b="1" dirty="0" smtClean="0"/>
              <a:t>of Economics, Subotica</a:t>
            </a:r>
          </a:p>
          <a:p>
            <a:pPr lvl="1"/>
            <a:r>
              <a:rPr lang="en-US" dirty="0" smtClean="0"/>
              <a:t>No dedicated </a:t>
            </a:r>
            <a:r>
              <a:rPr lang="en-US" dirty="0"/>
              <a:t>SC&amp;I study program</a:t>
            </a:r>
            <a:endParaRPr lang="en-US" dirty="0" smtClean="0"/>
          </a:p>
          <a:p>
            <a:pPr lvl="1"/>
            <a:r>
              <a:rPr lang="en-US" dirty="0" smtClean="0"/>
              <a:t>Economics, Module: Information Systems</a:t>
            </a:r>
          </a:p>
          <a:p>
            <a:pPr lvl="2"/>
            <a:r>
              <a:rPr lang="en-US" dirty="0" smtClean="0"/>
              <a:t>strong approach in Business, Management</a:t>
            </a:r>
          </a:p>
          <a:p>
            <a:pPr lvl="2"/>
            <a:r>
              <a:rPr lang="en-US" dirty="0" smtClean="0"/>
              <a:t>with courses in applied mathematics </a:t>
            </a:r>
            <a:r>
              <a:rPr lang="en-US" smtClean="0"/>
              <a:t>in business</a:t>
            </a:r>
          </a:p>
          <a:p>
            <a:r>
              <a:rPr lang="en-US" b="1" smtClean="0"/>
              <a:t>Some others exists, too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13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1850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2067508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14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4907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/>
              <a:t>industry </a:t>
            </a:r>
            <a:r>
              <a:rPr lang="en-US" b="1" dirty="0" smtClean="0">
                <a:solidFill>
                  <a:srgbClr val="800000"/>
                </a:solidFill>
              </a:rPr>
              <a:t>needs</a:t>
            </a:r>
            <a:r>
              <a:rPr lang="en-US" b="1" dirty="0" smtClean="0"/>
              <a:t> </a:t>
            </a:r>
            <a:r>
              <a:rPr lang="en-US" dirty="0" smtClean="0"/>
              <a:t>today / in future?</a:t>
            </a:r>
          </a:p>
          <a:p>
            <a:r>
              <a:rPr lang="en-US" b="1" dirty="0" smtClean="0"/>
              <a:t>Current state</a:t>
            </a:r>
          </a:p>
          <a:p>
            <a:pPr lvl="1"/>
            <a:r>
              <a:rPr lang="en-US" b="1" dirty="0" smtClean="0"/>
              <a:t>Well-developed IT HR market </a:t>
            </a:r>
            <a:r>
              <a:rPr lang="en-US" dirty="0" smtClean="0"/>
              <a:t>(NA, EU, Australia)</a:t>
            </a:r>
          </a:p>
          <a:p>
            <a:pPr lvl="2"/>
            <a:r>
              <a:rPr lang="en-US" dirty="0" smtClean="0"/>
              <a:t>wider possibilities for more specialized jobs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strong fitting </a:t>
            </a:r>
            <a:r>
              <a:rPr lang="en-US" dirty="0" smtClean="0"/>
              <a:t>between employees' qualifications and the complexity and requirements of assigned jobs</a:t>
            </a:r>
          </a:p>
          <a:p>
            <a:pPr lvl="1"/>
            <a:r>
              <a:rPr lang="en-US" b="1" dirty="0" smtClean="0"/>
              <a:t>Under-developed IT HR market </a:t>
            </a:r>
            <a:r>
              <a:rPr lang="en-US" dirty="0" smtClean="0"/>
              <a:t>in the region</a:t>
            </a:r>
          </a:p>
          <a:p>
            <a:pPr lvl="2"/>
            <a:r>
              <a:rPr lang="en-US" dirty="0" smtClean="0"/>
              <a:t>with a more or less noticeable development progress</a:t>
            </a:r>
          </a:p>
          <a:p>
            <a:pPr lvl="2"/>
            <a:r>
              <a:rPr lang="en-US" dirty="0" smtClean="0"/>
              <a:t>general-purpose IT professionals are always welcomed – better chances to survive in the market</a:t>
            </a:r>
          </a:p>
          <a:p>
            <a:pPr lvl="2"/>
            <a:r>
              <a:rPr lang="en-US" dirty="0"/>
              <a:t>not rarely, </a:t>
            </a:r>
            <a:r>
              <a:rPr lang="en-US" b="1" dirty="0">
                <a:solidFill>
                  <a:srgbClr val="800000"/>
                </a:solidFill>
              </a:rPr>
              <a:t>formally overqualified people </a:t>
            </a:r>
            <a:r>
              <a:rPr lang="en-US" b="1" dirty="0" smtClean="0">
                <a:solidFill>
                  <a:srgbClr val="800000"/>
                </a:solidFill>
              </a:rPr>
              <a:t>perform less-demanding </a:t>
            </a:r>
            <a:r>
              <a:rPr lang="en-US" dirty="0" smtClean="0"/>
              <a:t>jobs</a:t>
            </a:r>
          </a:p>
          <a:p>
            <a:pPr lvl="3"/>
            <a:r>
              <a:rPr lang="en-US" dirty="0" smtClean="0"/>
              <a:t>Poor organizations always pay a higher price!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15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3732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/>
              <a:t>industry </a:t>
            </a:r>
            <a:r>
              <a:rPr lang="en-US" b="1" dirty="0">
                <a:solidFill>
                  <a:srgbClr val="800000"/>
                </a:solidFill>
              </a:rPr>
              <a:t>needs</a:t>
            </a:r>
            <a:r>
              <a:rPr lang="en-US" b="1" dirty="0"/>
              <a:t> </a:t>
            </a:r>
            <a:r>
              <a:rPr lang="en-US" dirty="0" smtClean="0"/>
              <a:t>today / in future?</a:t>
            </a:r>
          </a:p>
          <a:p>
            <a:r>
              <a:rPr lang="en-US" b="1" dirty="0" smtClean="0"/>
              <a:t>A common property of</a:t>
            </a:r>
          </a:p>
          <a:p>
            <a:pPr lvl="1"/>
            <a:r>
              <a:rPr lang="en-US" dirty="0" smtClean="0"/>
              <a:t>Well-developed IT HR market</a:t>
            </a:r>
          </a:p>
          <a:p>
            <a:pPr lvl="1"/>
            <a:r>
              <a:rPr lang="en-US" dirty="0" smtClean="0"/>
              <a:t>Under-developed / developing IT HR market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dirty="0"/>
              <a:t>As a rule, </a:t>
            </a:r>
            <a:r>
              <a:rPr lang="en-US" dirty="0" smtClean="0"/>
              <a:t>it seems that </a:t>
            </a:r>
            <a:r>
              <a:rPr lang="en-US" b="1" dirty="0" smtClean="0">
                <a:solidFill>
                  <a:srgbClr val="800000"/>
                </a:solidFill>
              </a:rPr>
              <a:t>interdisciplinary </a:t>
            </a:r>
            <a:r>
              <a:rPr lang="en-US" b="1" dirty="0">
                <a:solidFill>
                  <a:srgbClr val="800000"/>
                </a:solidFill>
              </a:rPr>
              <a:t>oriented professionals </a:t>
            </a:r>
            <a:r>
              <a:rPr lang="en-US" dirty="0"/>
              <a:t>are </a:t>
            </a:r>
            <a:r>
              <a:rPr lang="en-US" dirty="0" smtClean="0"/>
              <a:t>always welcomed and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800000"/>
                </a:solidFill>
              </a:rPr>
              <a:t>better positioned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2050" name="Picture 2" descr="C:\Users\computer\AppData\Local\Microsoft\Windows\Temporary Internet Files\Content.IE5\5F4S7SGP\MC9001996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28" y="4877253"/>
            <a:ext cx="1812341" cy="1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16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2465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almost any high education strategy leads to:</a:t>
            </a:r>
          </a:p>
          <a:p>
            <a:r>
              <a:rPr lang="en-US" dirty="0" smtClean="0">
                <a:sym typeface="Symbol"/>
              </a:rPr>
              <a:t> total leaving the academy to the operational market laws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 paradox</a:t>
            </a:r>
            <a:endParaRPr lang="en-US" dirty="0"/>
          </a:p>
          <a:p>
            <a:pPr lvl="1"/>
            <a:r>
              <a:rPr lang="en-US" dirty="0" smtClean="0"/>
              <a:t>We incline to </a:t>
            </a:r>
            <a:r>
              <a:rPr lang="en-US" b="1" dirty="0" smtClean="0">
                <a:solidFill>
                  <a:srgbClr val="800000"/>
                </a:solidFill>
              </a:rPr>
              <a:t>creating more "self-contained" </a:t>
            </a:r>
            <a:r>
              <a:rPr lang="en-US" dirty="0" smtClean="0"/>
              <a:t>courses, and consequently almost "pure" professionals</a:t>
            </a:r>
          </a:p>
          <a:p>
            <a:pPr lvl="2"/>
            <a:r>
              <a:rPr lang="en-US" dirty="0" smtClean="0"/>
              <a:t>the culture of interdisciplinary orientation in academy is usually poorly developed</a:t>
            </a:r>
          </a:p>
          <a:p>
            <a:pPr lvl="1"/>
            <a:r>
              <a:rPr lang="en-US" dirty="0" smtClean="0"/>
              <a:t>However, </a:t>
            </a:r>
            <a:r>
              <a:rPr lang="en-US" b="1" dirty="0" smtClean="0">
                <a:solidFill>
                  <a:srgbClr val="800000"/>
                </a:solidFill>
              </a:rPr>
              <a:t>interdisciplinary oriented 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professionals are better </a:t>
            </a:r>
            <a:r>
              <a:rPr lang="en-US" dirty="0" smtClean="0"/>
              <a:t>positioned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3074" name="Picture 2" descr="C:\Users\computer\AppData\Local\Microsoft\Windows\Temporary Internet Files\Content.IE5\3I98WL0W\MM90030050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30782"/>
            <a:ext cx="1656184" cy="13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17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9306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paradox experienced</a:t>
            </a:r>
          </a:p>
          <a:p>
            <a:pPr lvl="1"/>
            <a:r>
              <a:rPr lang="en-US" dirty="0" smtClean="0"/>
              <a:t>Many students and even lecturers believe that IT employers will give a job, project or money to CS&amp;I professionals for the following reasons: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they require high-educated or well-skilled HR</a:t>
            </a:r>
          </a:p>
          <a:p>
            <a:pPr lvl="3"/>
            <a:r>
              <a:rPr lang="en-US" dirty="0" smtClean="0"/>
              <a:t>for example, because "we are particularly good programmers, or software engineers"</a:t>
            </a:r>
          </a:p>
          <a:p>
            <a:pPr lvl="2"/>
            <a:r>
              <a:rPr lang="en-US" dirty="0" smtClean="0"/>
              <a:t>"we can resolve them a problem that they currently have"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5122" name="Picture 2" descr="C:\Users\computer\AppData\Local\Microsoft\Windows\Temporary Internet Files\Content.IE5\3I98WL0W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79" y="4332286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18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1087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paradox experienced</a:t>
            </a:r>
          </a:p>
          <a:p>
            <a:pPr lvl="1"/>
            <a:r>
              <a:rPr lang="en-US" dirty="0" smtClean="0"/>
              <a:t>However, the reality is often much different</a:t>
            </a:r>
          </a:p>
          <a:p>
            <a:pPr lvl="2"/>
            <a:r>
              <a:rPr lang="en-US" dirty="0" smtClean="0"/>
              <a:t>the employers search for those professionals that are capable of </a:t>
            </a:r>
            <a:r>
              <a:rPr lang="en-US" b="1" dirty="0" smtClean="0">
                <a:solidFill>
                  <a:srgbClr val="800000"/>
                </a:solidFill>
              </a:rPr>
              <a:t>recognizing and addressing </a:t>
            </a:r>
            <a:r>
              <a:rPr lang="en-US" dirty="0" smtClean="0"/>
              <a:t>exactly their </a:t>
            </a:r>
            <a:r>
              <a:rPr lang="en-US" b="1" dirty="0" smtClean="0">
                <a:solidFill>
                  <a:srgbClr val="800000"/>
                </a:solidFill>
              </a:rPr>
              <a:t>complex requirements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800000"/>
                </a:solidFill>
              </a:rPr>
              <a:t>wishes</a:t>
            </a:r>
          </a:p>
          <a:p>
            <a:pPr lvl="2"/>
            <a:r>
              <a:rPr lang="en-US" dirty="0" smtClean="0"/>
              <a:t>they need a complete, "packed", and optimized solution</a:t>
            </a:r>
          </a:p>
          <a:p>
            <a:pPr lvl="3"/>
            <a:r>
              <a:rPr lang="en-US" dirty="0" smtClean="0"/>
              <a:t>as fast </a:t>
            </a:r>
            <a:r>
              <a:rPr lang="en-US" smtClean="0"/>
              <a:t>as possible, as </a:t>
            </a:r>
            <a:r>
              <a:rPr lang="en-US" dirty="0" smtClean="0"/>
              <a:t>cheap as possible</a:t>
            </a:r>
          </a:p>
          <a:p>
            <a:pPr lvl="3"/>
            <a:r>
              <a:rPr lang="en-US" dirty="0" smtClean="0"/>
              <a:t>without any care if you are a perfect mathematician, programmer or economist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4098" name="Picture 2" descr="C:\Users\computer\AppData\Local\Microsoft\Windows\Temporary Internet Files\Content.IE5\33VDYB9L\MC9004419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79379"/>
            <a:ext cx="1764196" cy="20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19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485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1066800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</a:t>
            </a:fld>
            <a:r>
              <a:rPr lang="en-US" smtClean="0"/>
              <a:t> / 32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Personally experienced examples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Predominantly CS&amp;I or SE oriented study programs</a:t>
            </a:r>
          </a:p>
          <a:p>
            <a:pPr lvl="2"/>
            <a:r>
              <a:rPr lang="en-US" dirty="0" smtClean="0"/>
              <a:t>FTS: Computing and Control, Faculty of Science: Informatics</a:t>
            </a:r>
          </a:p>
          <a:p>
            <a:pPr lvl="1"/>
            <a:r>
              <a:rPr lang="en-US" dirty="0" smtClean="0"/>
              <a:t>Majority of students usually </a:t>
            </a:r>
          </a:p>
          <a:p>
            <a:pPr lvl="2"/>
            <a:r>
              <a:rPr lang="en-US" b="1" dirty="0" smtClean="0"/>
              <a:t>prefer programming and technologies</a:t>
            </a:r>
          </a:p>
          <a:p>
            <a:pPr lvl="3"/>
            <a:r>
              <a:rPr lang="en-US" dirty="0" smtClean="0"/>
              <a:t>"Just give me one more programming environment or technology to learn if you wish to make me happy."</a:t>
            </a:r>
          </a:p>
          <a:p>
            <a:pPr lvl="3"/>
            <a:r>
              <a:rPr lang="en-US" dirty="0"/>
              <a:t>"</a:t>
            </a:r>
            <a:r>
              <a:rPr lang="en-US" dirty="0" smtClean="0"/>
              <a:t>For what it is, it doesn't matter."</a:t>
            </a:r>
          </a:p>
          <a:p>
            <a:pPr lvl="2"/>
            <a:r>
              <a:rPr lang="en-US" b="1" dirty="0" smtClean="0"/>
              <a:t>escape from any kind of mathematics, if possible</a:t>
            </a:r>
          </a:p>
          <a:p>
            <a:pPr lvl="3"/>
            <a:r>
              <a:rPr lang="en-US" dirty="0" smtClean="0"/>
              <a:t>"Please, do not make me loosing my time with such things."</a:t>
            </a:r>
          </a:p>
          <a:p>
            <a:pPr lvl="2"/>
            <a:r>
              <a:rPr lang="en-US" b="1" dirty="0" smtClean="0"/>
              <a:t>naturally hate management </a:t>
            </a:r>
          </a:p>
          <a:p>
            <a:pPr lvl="3"/>
            <a:r>
              <a:rPr lang="en-US" dirty="0" smtClean="0"/>
              <a:t>"It is really something boring and less worthy, isn't it?"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20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95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Personally experienced examples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Predominantly mathematically oriented</a:t>
            </a:r>
            <a:r>
              <a:rPr lang="en-US" b="1" dirty="0">
                <a:solidFill>
                  <a:srgbClr val="800000"/>
                </a:solidFill>
              </a:rPr>
              <a:t> study </a:t>
            </a:r>
            <a:r>
              <a:rPr lang="en-US" b="1" dirty="0" smtClean="0">
                <a:solidFill>
                  <a:srgbClr val="800000"/>
                </a:solidFill>
              </a:rPr>
              <a:t>programs</a:t>
            </a:r>
          </a:p>
          <a:p>
            <a:pPr lvl="2"/>
            <a:r>
              <a:rPr lang="en-US" dirty="0" smtClean="0"/>
              <a:t>Faculty of Science: Applied Mathematics, FTS: Mathematics in Engineering (M.Sc.)</a:t>
            </a:r>
          </a:p>
          <a:p>
            <a:pPr lvl="1"/>
            <a:r>
              <a:rPr lang="en-US" dirty="0" smtClean="0"/>
              <a:t>Majority </a:t>
            </a:r>
            <a:r>
              <a:rPr lang="en-US" dirty="0"/>
              <a:t>of students usually </a:t>
            </a:r>
            <a:endParaRPr lang="en-US" dirty="0" smtClean="0"/>
          </a:p>
          <a:p>
            <a:pPr lvl="2"/>
            <a:r>
              <a:rPr lang="en-US" b="1" dirty="0"/>
              <a:t>prefer </a:t>
            </a:r>
            <a:r>
              <a:rPr lang="en-US" b="1" dirty="0" smtClean="0"/>
              <a:t>a little bit programming </a:t>
            </a:r>
            <a:r>
              <a:rPr lang="en-US" b="1" dirty="0"/>
              <a:t>and </a:t>
            </a:r>
            <a:r>
              <a:rPr lang="en-US" b="1" dirty="0" smtClean="0"/>
              <a:t>technologies</a:t>
            </a:r>
          </a:p>
          <a:p>
            <a:pPr lvl="3"/>
            <a:r>
              <a:rPr lang="en-US" dirty="0" smtClean="0"/>
              <a:t>however there is no enough courses covering such knowledge</a:t>
            </a:r>
          </a:p>
          <a:p>
            <a:pPr lvl="3"/>
            <a:r>
              <a:rPr lang="en-US" dirty="0" smtClean="0"/>
              <a:t>often absence of recognition, for what it may be applicable</a:t>
            </a:r>
            <a:endParaRPr lang="en-US" dirty="0"/>
          </a:p>
          <a:p>
            <a:pPr lvl="2"/>
            <a:r>
              <a:rPr lang="en-US" b="1" dirty="0" smtClean="0"/>
              <a:t>they can perfectly prove or solve in mathematics whatever you want</a:t>
            </a:r>
          </a:p>
          <a:p>
            <a:pPr lvl="3"/>
            <a:r>
              <a:rPr lang="en-US" dirty="0" smtClean="0"/>
              <a:t>however, without any recognition if it is applicable, or not</a:t>
            </a:r>
            <a:endParaRPr lang="en-US" dirty="0"/>
          </a:p>
          <a:p>
            <a:pPr lvl="4"/>
            <a:r>
              <a:rPr lang="en-US" dirty="0" smtClean="0"/>
              <a:t>"</a:t>
            </a:r>
            <a:r>
              <a:rPr lang="en-US" dirty="0"/>
              <a:t>Please, do not make me </a:t>
            </a:r>
            <a:r>
              <a:rPr lang="en-US" dirty="0" smtClean="0"/>
              <a:t>thinking about such trivial things, such as applications in practice."</a:t>
            </a:r>
            <a:endParaRPr lang="en-US" dirty="0"/>
          </a:p>
          <a:p>
            <a:pPr lvl="2"/>
            <a:r>
              <a:rPr lang="en-US" dirty="0" smtClean="0"/>
              <a:t>do not recognize the importance of management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21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610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Personally experienced examples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Predominantly management oriented study programs</a:t>
            </a:r>
          </a:p>
          <a:p>
            <a:pPr lvl="2"/>
            <a:r>
              <a:rPr lang="en-US" dirty="0"/>
              <a:t>Faculty </a:t>
            </a:r>
            <a:r>
              <a:rPr lang="en-US" dirty="0" smtClean="0"/>
              <a:t>of Economics, FTS: </a:t>
            </a:r>
            <a:r>
              <a:rPr lang="en-US" dirty="0"/>
              <a:t>Management in Engineering, </a:t>
            </a:r>
            <a:r>
              <a:rPr lang="en-US" dirty="0" smtClean="0"/>
              <a:t>Industrial Engineering </a:t>
            </a:r>
          </a:p>
          <a:p>
            <a:pPr lvl="3"/>
            <a:r>
              <a:rPr lang="en-US" dirty="0" smtClean="0"/>
              <a:t>(Some kind of exception is Module</a:t>
            </a:r>
            <a:r>
              <a:rPr lang="en-US" dirty="0"/>
              <a:t>: Information </a:t>
            </a:r>
            <a:r>
              <a:rPr lang="en-US" dirty="0" smtClean="0"/>
              <a:t>Systems)</a:t>
            </a:r>
          </a:p>
          <a:p>
            <a:pPr lvl="1"/>
            <a:r>
              <a:rPr lang="en-US" dirty="0"/>
              <a:t>Majority of students usually </a:t>
            </a:r>
          </a:p>
          <a:p>
            <a:pPr lvl="2"/>
            <a:r>
              <a:rPr lang="en-US" b="1" dirty="0" smtClean="0"/>
              <a:t>recognize management </a:t>
            </a:r>
            <a:r>
              <a:rPr lang="en-US" dirty="0" smtClean="0"/>
              <a:t>as a crucial, fundamental discipline</a:t>
            </a:r>
          </a:p>
          <a:p>
            <a:pPr lvl="3"/>
            <a:r>
              <a:rPr lang="en-US" dirty="0" smtClean="0"/>
              <a:t>"Organization science is a science on the top of all sciences."</a:t>
            </a:r>
          </a:p>
          <a:p>
            <a:pPr lvl="2"/>
            <a:r>
              <a:rPr lang="en-US" b="1" dirty="0" smtClean="0"/>
              <a:t>recognize mathematics, programming and IT as important things</a:t>
            </a:r>
          </a:p>
          <a:p>
            <a:pPr lvl="3"/>
            <a:r>
              <a:rPr lang="en-US" dirty="0" smtClean="0"/>
              <a:t>however, they believe that it is too hard for them to learn such kind of knowledge, and even more unnecessary</a:t>
            </a:r>
          </a:p>
          <a:p>
            <a:pPr lvl="3"/>
            <a:r>
              <a:rPr lang="en-US" dirty="0" smtClean="0"/>
              <a:t>"Since, we will always engage enough number of good professionals in the area, as needed."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22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3486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Industry: Requirements and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questions</a:t>
            </a:r>
          </a:p>
          <a:p>
            <a:pPr lvl="1"/>
            <a:r>
              <a:rPr lang="en-US" dirty="0" smtClean="0"/>
              <a:t>In such circumstances, </a:t>
            </a:r>
            <a:r>
              <a:rPr lang="en-US" b="1" dirty="0" smtClean="0">
                <a:solidFill>
                  <a:srgbClr val="800000"/>
                </a:solidFill>
              </a:rPr>
              <a:t>who will maintain the "interfaces" </a:t>
            </a:r>
            <a:r>
              <a:rPr lang="en-US" dirty="0" smtClean="0"/>
              <a:t>between various disciplines?</a:t>
            </a:r>
          </a:p>
          <a:p>
            <a:pPr lvl="1"/>
            <a:r>
              <a:rPr lang="en-US" dirty="0" smtClean="0"/>
              <a:t>Therefore, we need to systematically educate </a:t>
            </a:r>
            <a:r>
              <a:rPr lang="en-US" b="1" dirty="0" smtClean="0">
                <a:solidFill>
                  <a:srgbClr val="800000"/>
                </a:solidFill>
              </a:rPr>
              <a:t>interdisciplinary oriented professionals</a:t>
            </a:r>
          </a:p>
          <a:p>
            <a:pPr lvl="2"/>
            <a:r>
              <a:rPr lang="en-US" dirty="0" smtClean="0"/>
              <a:t>capable of creating interconnections between various disciplines</a:t>
            </a:r>
          </a:p>
          <a:p>
            <a:pPr lvl="2"/>
            <a:r>
              <a:rPr lang="en-US" dirty="0" smtClean="0"/>
              <a:t>with a satisfactory deep level of knowledge of details</a:t>
            </a:r>
          </a:p>
          <a:p>
            <a:pPr lvl="1"/>
            <a:r>
              <a:rPr lang="en-US" dirty="0" smtClean="0"/>
              <a:t>Can high education in CS&amp;I or SE address this issue successfully?</a:t>
            </a:r>
          </a:p>
          <a:p>
            <a:pPr lvl="1"/>
            <a:r>
              <a:rPr lang="en-US" dirty="0" smtClean="0"/>
              <a:t>Personal view: the best chances </a:t>
            </a:r>
            <a:r>
              <a:rPr lang="en-US" dirty="0"/>
              <a:t>are </a:t>
            </a:r>
            <a:r>
              <a:rPr lang="en-US" dirty="0" smtClean="0"/>
              <a:t>for such orientation</a:t>
            </a:r>
          </a:p>
          <a:p>
            <a:pPr lvl="2"/>
            <a:r>
              <a:rPr lang="en-US" dirty="0" smtClean="0"/>
              <a:t>still in the area of </a:t>
            </a:r>
            <a:r>
              <a:rPr lang="en-US" b="1" dirty="0" smtClean="0">
                <a:solidFill>
                  <a:srgbClr val="800000"/>
                </a:solidFill>
              </a:rPr>
              <a:t>business and organization systems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23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014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2607568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24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5217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Goals</a:t>
            </a:r>
          </a:p>
          <a:p>
            <a:pPr lvl="1"/>
            <a:r>
              <a:rPr lang="en-US" dirty="0" smtClean="0"/>
              <a:t>having a curriculum to cover body of knowledge necessary to support </a:t>
            </a:r>
            <a:r>
              <a:rPr lang="en-US" b="1" dirty="0" smtClean="0">
                <a:solidFill>
                  <a:srgbClr val="800000"/>
                </a:solidFill>
              </a:rPr>
              <a:t>information management in organization systems </a:t>
            </a:r>
            <a:r>
              <a:rPr lang="en-US" dirty="0" smtClean="0"/>
              <a:t>(business)</a:t>
            </a:r>
          </a:p>
          <a:p>
            <a:pPr lvl="2"/>
            <a:r>
              <a:rPr lang="en-US" dirty="0" smtClean="0"/>
              <a:t>applicable in a wide variety of organizations (of any type)</a:t>
            </a:r>
          </a:p>
          <a:p>
            <a:pPr lvl="2"/>
            <a:r>
              <a:rPr lang="en-US" dirty="0" smtClean="0"/>
              <a:t>covering wide range of aspects of information management</a:t>
            </a:r>
          </a:p>
          <a:p>
            <a:pPr lvl="3"/>
            <a:r>
              <a:rPr lang="en-US" dirty="0" smtClean="0"/>
              <a:t>typically required by many stakeholders</a:t>
            </a:r>
          </a:p>
          <a:p>
            <a:pPr lvl="2"/>
            <a:r>
              <a:rPr lang="en-US" dirty="0" smtClean="0"/>
              <a:t>that </a:t>
            </a:r>
            <a:r>
              <a:rPr lang="en-US" dirty="0"/>
              <a:t>will </a:t>
            </a:r>
            <a:r>
              <a:rPr lang="en-US" dirty="0" smtClean="0"/>
              <a:t>nurture both </a:t>
            </a:r>
            <a:r>
              <a:rPr lang="en-US" b="1" dirty="0" smtClean="0">
                <a:solidFill>
                  <a:srgbClr val="800000"/>
                </a:solidFill>
              </a:rPr>
              <a:t>interdisciplinary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800000"/>
                </a:solidFill>
              </a:rPr>
              <a:t>formal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approaches</a:t>
            </a:r>
          </a:p>
          <a:p>
            <a:pPr lvl="3"/>
            <a:r>
              <a:rPr lang="en-US" dirty="0" smtClean="0"/>
              <a:t>typically expected formality: at the level of mathematical rigor, whenever is possible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25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7017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Main principles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Abstraction and Formalization</a:t>
            </a:r>
          </a:p>
          <a:p>
            <a:pPr lvl="2"/>
            <a:r>
              <a:rPr lang="en-US" dirty="0"/>
              <a:t>ability to understand </a:t>
            </a:r>
            <a:r>
              <a:rPr lang="en-US" dirty="0" smtClean="0"/>
              <a:t>and formalize application domain knowledge, problems, and requirements</a:t>
            </a:r>
            <a:endParaRPr lang="en-US" dirty="0"/>
          </a:p>
          <a:p>
            <a:pPr lvl="2"/>
            <a:r>
              <a:rPr lang="en-US" dirty="0" smtClean="0"/>
              <a:t>ability to create meta-models, languages, concepts, or any kind of formalisms necessary to provide modeling of any knowledge in systems being observed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Quantification and Metrics</a:t>
            </a:r>
          </a:p>
          <a:p>
            <a:pPr lvl="2"/>
            <a:r>
              <a:rPr lang="en-US" dirty="0" smtClean="0"/>
              <a:t>ability to quantify, </a:t>
            </a:r>
            <a:r>
              <a:rPr lang="en-US" dirty="0"/>
              <a:t>measure, </a:t>
            </a:r>
            <a:r>
              <a:rPr lang="en-US" dirty="0" smtClean="0"/>
              <a:t>analyze, simulate, and optimize anything that is required in any business, by comprehensive methods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26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5140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Main principles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Specification and Implementation</a:t>
            </a:r>
          </a:p>
          <a:p>
            <a:pPr lvl="2"/>
            <a:r>
              <a:rPr lang="en-US" dirty="0" smtClean="0"/>
              <a:t>ability to efficiently specify, develop, implement, and apply any software to address various information management requirements in business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Communication skills</a:t>
            </a:r>
          </a:p>
          <a:p>
            <a:pPr lvl="2"/>
            <a:r>
              <a:rPr lang="en-US" dirty="0" smtClean="0"/>
              <a:t>ability to successfully communicate and negotiate with other professionals, having different levels and range of knowledge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27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7123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Body of Knowledge</a:t>
            </a:r>
          </a:p>
          <a:p>
            <a:pPr lvl="1"/>
            <a:r>
              <a:rPr lang="en-US" dirty="0" smtClean="0"/>
              <a:t>a not necessarily complete list of required knowledge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Computer Science, Informatics, and Software Engineering</a:t>
            </a:r>
          </a:p>
          <a:p>
            <a:pPr lvl="2"/>
            <a:r>
              <a:rPr lang="en-US" dirty="0"/>
              <a:t>all core CS&amp;I and SE disciplines, including Formal Methods, Computational Intelligence, HCI, Information Systems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Applied mathematics</a:t>
            </a:r>
          </a:p>
          <a:p>
            <a:pPr lvl="2"/>
            <a:r>
              <a:rPr lang="en-US" dirty="0" smtClean="0"/>
              <a:t>Calculus, Discrete Mathematics, Algebra, Graph Theory, Combinatorics, Logic, Probability and Statistics, Operational Research and Optimization Methods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Economics, Management and Psychology</a:t>
            </a:r>
          </a:p>
          <a:p>
            <a:pPr lvl="2"/>
            <a:r>
              <a:rPr lang="en-US" dirty="0" smtClean="0"/>
              <a:t>basics of: Design of Organization Systems, Management Theory, Decision Theory, Econometrics, Business Intelligence, Industrial and Organizational Psychology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28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9684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3147628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29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6501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hot </a:t>
            </a:r>
            <a:r>
              <a:rPr lang="en-US" dirty="0" smtClean="0"/>
              <a:t>issues for: </a:t>
            </a:r>
          </a:p>
          <a:p>
            <a:pPr lvl="1"/>
            <a:r>
              <a:rPr lang="en-US" dirty="0" smtClean="0"/>
              <a:t>Computer Science &amp; </a:t>
            </a:r>
          </a:p>
          <a:p>
            <a:pPr lvl="1"/>
            <a:r>
              <a:rPr lang="en-US" dirty="0" smtClean="0"/>
              <a:t>Informatics &amp; </a:t>
            </a:r>
          </a:p>
          <a:p>
            <a:pPr lvl="1"/>
            <a:r>
              <a:rPr lang="en-US" dirty="0" smtClean="0"/>
              <a:t>Software Engineering</a:t>
            </a:r>
          </a:p>
          <a:p>
            <a:r>
              <a:rPr lang="en-US" dirty="0" smtClean="0"/>
              <a:t>In what extent </a:t>
            </a:r>
            <a:r>
              <a:rPr lang="en-US" dirty="0"/>
              <a:t>is </a:t>
            </a:r>
            <a:r>
              <a:rPr lang="en-US" dirty="0" smtClean="0"/>
              <a:t>it:</a:t>
            </a:r>
          </a:p>
          <a:p>
            <a:pPr lvl="1"/>
            <a:r>
              <a:rPr lang="en-US" dirty="0" smtClean="0"/>
              <a:t>"self-contained", interdisciplinary oriented, or applied?</a:t>
            </a:r>
          </a:p>
          <a:p>
            <a:r>
              <a:rPr lang="en-US" dirty="0" smtClean="0"/>
              <a:t>What is a level of overlapping with other disciplines?</a:t>
            </a:r>
          </a:p>
          <a:p>
            <a:r>
              <a:rPr lang="en-US" dirty="0" smtClean="0"/>
              <a:t>How to constitute high quality study programs</a:t>
            </a:r>
          </a:p>
          <a:p>
            <a:pPr lvl="1"/>
            <a:r>
              <a:rPr lang="en-US" dirty="0" smtClean="0"/>
              <a:t>to meet the balance between two extremes</a:t>
            </a:r>
          </a:p>
          <a:p>
            <a:pPr lvl="1"/>
            <a:r>
              <a:rPr lang="en-US" dirty="0" smtClean="0"/>
              <a:t>to satisfy current and future needs of industry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3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9185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Group of authors: Informatics education: Europe cannot afford to miss the boat; Report of the joint Informatics Europe &amp; ACM Europe Working Group on Informatics Education, April 2013.</a:t>
            </a:r>
          </a:p>
          <a:p>
            <a:endParaRPr lang="en-US" sz="2000" dirty="0" smtClean="0"/>
          </a:p>
          <a:p>
            <a:r>
              <a:rPr lang="en-US" sz="2000" dirty="0" smtClean="0"/>
              <a:t>Wing </a:t>
            </a:r>
            <a:r>
              <a:rPr lang="en-US" sz="2000" dirty="0"/>
              <a:t>M. J.: Computational Thinking; Communications of The ACM, 2006, Vol. 49, No. 3.</a:t>
            </a:r>
          </a:p>
          <a:p>
            <a:endParaRPr lang="en-US" sz="2000" dirty="0" smtClean="0"/>
          </a:p>
          <a:p>
            <a:r>
              <a:rPr lang="en-US" sz="2000" dirty="0" smtClean="0"/>
              <a:t>Meyer </a:t>
            </a:r>
            <a:r>
              <a:rPr lang="en-US" sz="2000" dirty="0"/>
              <a:t>Bertrand: Software Engineering in the Academy; IEEE Computer, 2001.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Golshani</a:t>
            </a:r>
            <a:r>
              <a:rPr lang="en-US" sz="2000" dirty="0" smtClean="0"/>
              <a:t> F., </a:t>
            </a:r>
            <a:r>
              <a:rPr lang="en-US" sz="2000" dirty="0" err="1" smtClean="0"/>
              <a:t>Panchanathan</a:t>
            </a:r>
            <a:r>
              <a:rPr lang="en-US" sz="2000" dirty="0" smtClean="0"/>
              <a:t> S., and Friesen O.: A Logical Foundation for an Information Engineering Curriculum; </a:t>
            </a:r>
            <a:r>
              <a:rPr lang="en-US" sz="2000" dirty="0"/>
              <a:t>30th ASEE/IEEE Frontiers in Education </a:t>
            </a:r>
            <a:r>
              <a:rPr lang="en-US" sz="2000" dirty="0" smtClean="0"/>
              <a:t>Conference, USA, 2000.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30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2668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3615680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31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3919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that being presented here </a:t>
            </a:r>
            <a:r>
              <a:rPr lang="en-US" b="1" dirty="0" smtClean="0">
                <a:solidFill>
                  <a:srgbClr val="800000"/>
                </a:solidFill>
              </a:rPr>
              <a:t>is just my personal view or experience</a:t>
            </a:r>
          </a:p>
          <a:p>
            <a:pPr lvl="1"/>
            <a:r>
              <a:rPr lang="en-US" dirty="0" smtClean="0"/>
              <a:t>with a goal to test the ideas about the future of CS&amp;I or SE academy education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sustainable </a:t>
            </a:r>
            <a:r>
              <a:rPr lang="en-US" dirty="0"/>
              <a:t>to create more interdisciplinary oriented CS&amp;I or SE </a:t>
            </a:r>
            <a:r>
              <a:rPr lang="en-US" dirty="0" smtClean="0"/>
              <a:t>curricula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 do not take any responsibility </a:t>
            </a:r>
            <a:r>
              <a:rPr lang="en-US" dirty="0" smtClean="0"/>
              <a:t>for any damage that you may have, if you apply any of the viewpoints or ideas presented here</a:t>
            </a:r>
            <a:r>
              <a:rPr lang="en-US" dirty="0"/>
              <a:t> in your </a:t>
            </a:r>
            <a:r>
              <a:rPr lang="en-US" dirty="0" smtClean="0"/>
              <a:t>own practice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1026" name="Picture 2" descr="C:\Users\computer\AppData\Local\Microsoft\Windows\Temporary Internet Files\Content.IE5\33VDYB9L\MC900293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08926"/>
            <a:ext cx="1754734" cy="148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32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8003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6375" y="574675"/>
            <a:ext cx="893762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and future of Computer Science &amp; Software Engineering in Academy: Should we be more interdisciplinary profiled?</a:t>
            </a:r>
            <a:endParaRPr lang="en-US" sz="3600" b="1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9619064">
            <a:off x="-211193" y="1344621"/>
            <a:ext cx="4998055" cy="7078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sz="4000" b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End of Presentation</a:t>
            </a:r>
            <a:endParaRPr lang="en-US" sz="4000" b="1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brief and relatively short history </a:t>
            </a:r>
            <a:br>
              <a:rPr lang="en-US" b="1" dirty="0" smtClean="0"/>
            </a:br>
            <a:r>
              <a:rPr lang="en-US" b="1" dirty="0" smtClean="0"/>
              <a:t>(in the region)</a:t>
            </a:r>
          </a:p>
          <a:p>
            <a:pPr lvl="1"/>
            <a:r>
              <a:rPr lang="en-US" dirty="0" smtClean="0"/>
              <a:t>1970's – some courses in other study programs (Mathematics, Electrical Engineering, Mechanical Engineering, Economics &amp; Business)</a:t>
            </a:r>
          </a:p>
          <a:p>
            <a:pPr lvl="1"/>
            <a:r>
              <a:rPr lang="en-US" dirty="0" smtClean="0"/>
              <a:t>1980's – profiled modules</a:t>
            </a:r>
            <a:r>
              <a:rPr lang="en-US" dirty="0"/>
              <a:t> </a:t>
            </a:r>
            <a:r>
              <a:rPr lang="en-US" dirty="0" smtClean="0"/>
              <a:t>(clusters of courses) in </a:t>
            </a:r>
            <a:r>
              <a:rPr lang="en-US" dirty="0"/>
              <a:t>other study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/>
              <a:t>late 1980's </a:t>
            </a:r>
            <a:r>
              <a:rPr lang="en-US" dirty="0" smtClean="0"/>
              <a:t>to 1990's – profiled study programs in CS&amp;I, CE, or SE</a:t>
            </a:r>
          </a:p>
          <a:p>
            <a:pPr lvl="1"/>
            <a:r>
              <a:rPr lang="en-US" dirty="0" smtClean="0"/>
              <a:t>late 1990's to 2000's – profiled faculties or departments in </a:t>
            </a:r>
            <a:r>
              <a:rPr lang="en-US" dirty="0"/>
              <a:t>CS&amp;I, </a:t>
            </a:r>
            <a:r>
              <a:rPr lang="en-US" dirty="0" smtClean="0"/>
              <a:t>CE, SE, or IT</a:t>
            </a:r>
          </a:p>
          <a:p>
            <a:pPr lvl="2"/>
            <a:r>
              <a:rPr lang="en-US" dirty="0" smtClean="0"/>
              <a:t>also, with the internationally profiled body of knowledge of </a:t>
            </a:r>
            <a:r>
              <a:rPr lang="en-US" dirty="0"/>
              <a:t>CS&amp;I, </a:t>
            </a:r>
            <a:r>
              <a:rPr lang="en-US" dirty="0" smtClean="0"/>
              <a:t>CE and </a:t>
            </a:r>
            <a:r>
              <a:rPr lang="en-US" dirty="0"/>
              <a:t>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4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99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brief and relatively short history </a:t>
            </a:r>
            <a:br>
              <a:rPr lang="en-US" b="1" dirty="0" smtClean="0"/>
            </a:br>
            <a:r>
              <a:rPr lang="en-US" b="1" dirty="0" smtClean="0"/>
              <a:t>(in the region)</a:t>
            </a:r>
          </a:p>
          <a:p>
            <a:r>
              <a:rPr lang="en-US" dirty="0" smtClean="0"/>
              <a:t>Predominant trends in the last 40 years</a:t>
            </a:r>
          </a:p>
          <a:p>
            <a:pPr lvl="1"/>
            <a:r>
              <a:rPr lang="en-US" dirty="0" smtClean="0"/>
              <a:t>from CS&amp;I </a:t>
            </a:r>
            <a:r>
              <a:rPr lang="en-US" b="1" dirty="0" smtClean="0">
                <a:solidFill>
                  <a:srgbClr val="800000"/>
                </a:solidFill>
              </a:rPr>
              <a:t>hosted in other study programs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800000"/>
                </a:solidFill>
              </a:rPr>
              <a:t>distinctive </a:t>
            </a:r>
            <a:r>
              <a:rPr lang="en-US" dirty="0" smtClean="0"/>
              <a:t>CS&amp;I</a:t>
            </a:r>
          </a:p>
          <a:p>
            <a:pPr lvl="1"/>
            <a:r>
              <a:rPr lang="en-US" dirty="0" smtClean="0"/>
              <a:t>great organizational and professional efforts to establish an independent discipline</a:t>
            </a:r>
          </a:p>
          <a:p>
            <a:pPr lvl="2"/>
            <a:r>
              <a:rPr lang="en-US" dirty="0" smtClean="0"/>
              <a:t>with an evident and long lasting war carried out </a:t>
            </a:r>
          </a:p>
          <a:p>
            <a:pPr lvl="2"/>
            <a:r>
              <a:rPr lang="en-US" dirty="0" smtClean="0"/>
              <a:t>to prove the others that CS&amp;I or SE </a:t>
            </a:r>
            <a:r>
              <a:rPr lang="en-US" b="1" dirty="0" smtClean="0">
                <a:solidFill>
                  <a:srgbClr val="800000"/>
                </a:solidFill>
              </a:rPr>
              <a:t>is not 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a derivate </a:t>
            </a:r>
            <a:r>
              <a:rPr lang="en-US" dirty="0" smtClean="0"/>
              <a:t>of Mathematics or Electrical Engineering</a:t>
            </a:r>
          </a:p>
          <a:p>
            <a:pPr lvl="2"/>
            <a:r>
              <a:rPr lang="en-US" dirty="0" smtClean="0"/>
              <a:t>and latter on, enjoining a happiness of a war winner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5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084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brief and relatively short history </a:t>
            </a:r>
            <a:br>
              <a:rPr lang="en-US" b="1" dirty="0" smtClean="0"/>
            </a:br>
            <a:r>
              <a:rPr lang="en-US" b="1" dirty="0" smtClean="0"/>
              <a:t>(in the region)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PROS: having CS&amp;I as a </a:t>
            </a:r>
            <a:r>
              <a:rPr lang="en-US" b="1" dirty="0" smtClean="0">
                <a:solidFill>
                  <a:srgbClr val="800000"/>
                </a:solidFill>
              </a:rPr>
              <a:t>self-contained discipline</a:t>
            </a:r>
          </a:p>
          <a:p>
            <a:pPr lvl="2"/>
            <a:r>
              <a:rPr lang="en-US" dirty="0" smtClean="0"/>
              <a:t>very nice, finally we have a recognized profession</a:t>
            </a:r>
          </a:p>
          <a:p>
            <a:pPr lvl="1"/>
            <a:r>
              <a:rPr lang="en-US" dirty="0" smtClean="0"/>
              <a:t>CONTRAS: falling in a </a:t>
            </a:r>
            <a:r>
              <a:rPr lang="en-US" b="1" dirty="0" smtClean="0">
                <a:solidFill>
                  <a:srgbClr val="800000"/>
                </a:solidFill>
              </a:rPr>
              <a:t>pitfall of a war winner</a:t>
            </a:r>
          </a:p>
          <a:p>
            <a:pPr lvl="2"/>
            <a:r>
              <a:rPr lang="en-US" dirty="0" smtClean="0"/>
              <a:t>enjoy your win, be happy, and change practically nothing</a:t>
            </a:r>
          </a:p>
          <a:p>
            <a:pPr lvl="2"/>
            <a:r>
              <a:rPr lang="en-US" dirty="0" smtClean="0"/>
              <a:t>fill yourself comfortable in your "small", "warm" and "self-contained" world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further derivate your new CS&amp;I or SE 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courses </a:t>
            </a:r>
            <a:r>
              <a:rPr lang="en-US" dirty="0" smtClean="0"/>
              <a:t>and don't worry, everything </a:t>
            </a:r>
            <a:br>
              <a:rPr lang="en-US" dirty="0" smtClean="0"/>
            </a:br>
            <a:r>
              <a:rPr lang="en-US" dirty="0" smtClean="0"/>
              <a:t>will be fine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7" name="Picture 2" descr="C:\Users\computer\AppData\Local\Microsoft\Windows\Temporary Internet Files\Content.IE5\33VDYB9L\MC9000787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47" y="4659307"/>
            <a:ext cx="2178497" cy="17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6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0671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questions (for now and future) 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Does the industry need </a:t>
            </a:r>
            <a:r>
              <a:rPr lang="en-US" b="1" dirty="0">
                <a:solidFill>
                  <a:srgbClr val="800000"/>
                </a:solidFill>
              </a:rPr>
              <a:t>only </a:t>
            </a:r>
            <a:r>
              <a:rPr lang="en-US" b="1" dirty="0" smtClean="0">
                <a:solidFill>
                  <a:srgbClr val="800000"/>
                </a:solidFill>
              </a:rPr>
              <a:t>such </a:t>
            </a:r>
            <a:r>
              <a:rPr lang="en-US" dirty="0"/>
              <a:t>CS&amp;I or </a:t>
            </a:r>
            <a:r>
              <a:rPr lang="en-US" dirty="0" smtClean="0"/>
              <a:t>SE study programs?</a:t>
            </a:r>
          </a:p>
          <a:p>
            <a:pPr lvl="2"/>
            <a:r>
              <a:rPr lang="en-US" dirty="0" smtClean="0"/>
              <a:t>It is not a question for now, but also </a:t>
            </a:r>
            <a:r>
              <a:rPr lang="en-US" b="1" dirty="0" smtClean="0">
                <a:solidFill>
                  <a:srgbClr val="800000"/>
                </a:solidFill>
              </a:rPr>
              <a:t>for the next 10 or more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In reality, do we have </a:t>
            </a:r>
            <a:r>
              <a:rPr lang="en-US" b="1" dirty="0" smtClean="0">
                <a:solidFill>
                  <a:srgbClr val="800000"/>
                </a:solidFill>
              </a:rPr>
              <a:t>victims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such kind of acting?</a:t>
            </a:r>
          </a:p>
          <a:p>
            <a:pPr lvl="2"/>
            <a:r>
              <a:rPr lang="en-US" dirty="0" smtClean="0"/>
              <a:t>What about the interdisciplinary orientation of </a:t>
            </a:r>
            <a:r>
              <a:rPr lang="en-US" dirty="0"/>
              <a:t>CS&amp;I or SE study programs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Is the </a:t>
            </a:r>
            <a:r>
              <a:rPr lang="en-US" b="1" dirty="0">
                <a:solidFill>
                  <a:srgbClr val="800000"/>
                </a:solidFill>
              </a:rPr>
              <a:t>interdisciplinary orientation </a:t>
            </a:r>
            <a:r>
              <a:rPr lang="en-US" b="1" dirty="0" smtClean="0">
                <a:solidFill>
                  <a:srgbClr val="800000"/>
                </a:solidFill>
              </a:rPr>
              <a:t>mostly sacrificed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 we </a:t>
            </a:r>
            <a:r>
              <a:rPr lang="en-US" b="1" dirty="0" smtClean="0">
                <a:solidFill>
                  <a:srgbClr val="800000"/>
                </a:solidFill>
              </a:rPr>
              <a:t>act to other professions </a:t>
            </a:r>
            <a:r>
              <a:rPr lang="en-US" dirty="0" smtClean="0"/>
              <a:t>in a way that they acted to CS&amp;I in 1980-1990s?</a:t>
            </a:r>
          </a:p>
          <a:p>
            <a:pPr lvl="2"/>
            <a:r>
              <a:rPr lang="en-US" b="1" dirty="0" smtClean="0">
                <a:solidFill>
                  <a:srgbClr val="800000"/>
                </a:solidFill>
              </a:rPr>
              <a:t>Let's run all </a:t>
            </a:r>
            <a:r>
              <a:rPr lang="en-US" b="1" dirty="0">
                <a:solidFill>
                  <a:srgbClr val="800000"/>
                </a:solidFill>
              </a:rPr>
              <a:t>CS&amp;I </a:t>
            </a:r>
            <a:r>
              <a:rPr lang="en-US" b="1" dirty="0" smtClean="0">
                <a:solidFill>
                  <a:srgbClr val="800000"/>
                </a:solidFill>
              </a:rPr>
              <a:t>courses </a:t>
            </a:r>
            <a:r>
              <a:rPr lang="en-US" b="1" dirty="0">
                <a:solidFill>
                  <a:srgbClr val="800000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first</a:t>
            </a:r>
            <a:r>
              <a:rPr lang="en-US" dirty="0" smtClean="0"/>
              <a:t>, and then </a:t>
            </a:r>
            <a:r>
              <a:rPr lang="en-US" smtClean="0"/>
              <a:t>allow </a:t>
            </a:r>
            <a:r>
              <a:rPr lang="en-US" smtClean="0"/>
              <a:t>others </a:t>
            </a:r>
            <a:r>
              <a:rPr lang="en-US" dirty="0" smtClean="0"/>
              <a:t>to come at the end</a:t>
            </a:r>
          </a:p>
          <a:p>
            <a:pPr lvl="1"/>
            <a:r>
              <a:rPr lang="en-US" dirty="0" smtClean="0"/>
              <a:t>Do we have a strategy for the next 10 or more years?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7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3975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1563452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  <a:p>
            <a:pPr eaLnBrk="1" hangingPunct="1"/>
            <a:r>
              <a:rPr lang="en-US" dirty="0" smtClean="0"/>
              <a:t>Current state: Example of UNS</a:t>
            </a:r>
            <a:endParaRPr lang="sr-Latn-CS" dirty="0" smtClean="0"/>
          </a:p>
          <a:p>
            <a:pPr eaLnBrk="1" hangingPunct="1"/>
            <a:r>
              <a:rPr lang="en-US" dirty="0" smtClean="0"/>
              <a:t>Industry: Requirements and offers</a:t>
            </a:r>
          </a:p>
          <a:p>
            <a:pPr eaLnBrk="1" hangingPunct="1"/>
            <a:r>
              <a:rPr lang="en-US" dirty="0" smtClean="0"/>
              <a:t>Information Engineering</a:t>
            </a:r>
          </a:p>
          <a:p>
            <a:pPr eaLnBrk="1" hangingPunct="1"/>
            <a:r>
              <a:rPr lang="en-US" dirty="0" smtClean="0"/>
              <a:t>Some references</a:t>
            </a:r>
          </a:p>
          <a:p>
            <a:pPr eaLnBrk="1" hangingPunct="1"/>
            <a:r>
              <a:rPr lang="en-US" dirty="0" smtClean="0"/>
              <a:t>Final words</a:t>
            </a:r>
            <a:endParaRPr lang="sr-Latn-CS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8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3422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Example of 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Faculty of Technical Sciences (FTS)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big explosion </a:t>
            </a:r>
            <a:r>
              <a:rPr lang="en-US" dirty="0" smtClean="0"/>
              <a:t>in the latest round of accreditation process, carried out in 2012</a:t>
            </a:r>
          </a:p>
          <a:p>
            <a:pPr lvl="1"/>
            <a:r>
              <a:rPr lang="en-US" dirty="0" smtClean="0"/>
              <a:t>in total, 89 study programs at all levels, bringing about 5000 courses</a:t>
            </a:r>
          </a:p>
          <a:p>
            <a:pPr lvl="2"/>
            <a:r>
              <a:rPr lang="en-US" dirty="0" smtClean="0"/>
              <a:t>classical disciplines, as well as many kinds of derivatives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W-2013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Bansko, 26 – 31. 8. 2013.</a:t>
            </a:r>
            <a:endParaRPr lang="en-US"/>
          </a:p>
        </p:txBody>
      </p:sp>
      <p:pic>
        <p:nvPicPr>
          <p:cNvPr id="1027" name="Picture 3" descr="C:\Users\computer\AppData\Local\Microsoft\Windows\Temporary Internet Files\Content.IE5\3I98WL0W\MC900048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658124"/>
            <a:ext cx="2844316" cy="279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9</a:t>
            </a:fld>
            <a:r>
              <a:rPr lang="en-US" smtClean="0"/>
              <a:t> /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6038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jska">
  <a:themeElements>
    <a:clrScheme name="Poljs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j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ljs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Poljska</Template>
  <TotalTime>10104</TotalTime>
  <Words>2541</Words>
  <Application>Microsoft Office PowerPoint</Application>
  <PresentationFormat>On-screen Show (4:3)</PresentationFormat>
  <Paragraphs>370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Poljska</vt:lpstr>
      <vt:lpstr>Present and future of Computer Science &amp; Software Engineering in Academy: Should we be more interdisciplinary profiled?</vt:lpstr>
      <vt:lpstr>Agenda</vt:lpstr>
      <vt:lpstr>Motivation</vt:lpstr>
      <vt:lpstr>Motivation</vt:lpstr>
      <vt:lpstr>Motivation</vt:lpstr>
      <vt:lpstr>Motivation</vt:lpstr>
      <vt:lpstr>Motivation</vt:lpstr>
      <vt:lpstr>Agenda</vt:lpstr>
      <vt:lpstr>Current state: Example of UNS</vt:lpstr>
      <vt:lpstr>Current state: Example of UNS</vt:lpstr>
      <vt:lpstr>Current state: Example of UNS</vt:lpstr>
      <vt:lpstr>Current state: Example of UNS</vt:lpstr>
      <vt:lpstr>Current state: Example of UNS</vt:lpstr>
      <vt:lpstr>Agenda</vt:lpstr>
      <vt:lpstr>Industry: Requirements and offers</vt:lpstr>
      <vt:lpstr>Industry: Requirements and offers</vt:lpstr>
      <vt:lpstr>Industry: Requirements and offers</vt:lpstr>
      <vt:lpstr>Industry: Requirements and offers</vt:lpstr>
      <vt:lpstr>Industry: Requirements and offers</vt:lpstr>
      <vt:lpstr>Industry: Requirements and offers</vt:lpstr>
      <vt:lpstr>Industry: Requirements and offers</vt:lpstr>
      <vt:lpstr>Industry: Requirements and offers</vt:lpstr>
      <vt:lpstr>Industry: Requirements and offers</vt:lpstr>
      <vt:lpstr>Agenda</vt:lpstr>
      <vt:lpstr>Information Engineering</vt:lpstr>
      <vt:lpstr>Information Engineering</vt:lpstr>
      <vt:lpstr>Information Engineering</vt:lpstr>
      <vt:lpstr>Information Engineering</vt:lpstr>
      <vt:lpstr>Agenda</vt:lpstr>
      <vt:lpstr>Some references</vt:lpstr>
      <vt:lpstr>Agenda</vt:lpstr>
      <vt:lpstr>Final words</vt:lpstr>
      <vt:lpstr>PowerPoint Presentation</vt:lpstr>
    </vt:vector>
  </TitlesOfParts>
  <Company>FTN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Ovo je naslovno područje</dc:title>
  <dc:creator>Slavica Aleksić</dc:creator>
  <cp:lastModifiedBy>Ivan Lukovic</cp:lastModifiedBy>
  <cp:revision>3595</cp:revision>
  <dcterms:created xsi:type="dcterms:W3CDTF">2002-09-20T23:16:04Z</dcterms:created>
  <dcterms:modified xsi:type="dcterms:W3CDTF">2013-08-29T20:14:19Z</dcterms:modified>
</cp:coreProperties>
</file>